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0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1083B-81B9-4500-B904-7527C4225F51}" type="datetimeFigureOut">
              <a:rPr lang="en-US" smtClean="0"/>
              <a:t>5/26/2013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EE775-D126-4BAC-9AB0-02260F05CDCA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Methods of Judicial Interpretation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Legalism and Activism</a:t>
            </a:r>
            <a:endParaRPr lang="en-A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Representative Function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The representative function means that parliament should  provide a voice for the interests and opinions of electors</a:t>
            </a:r>
          </a:p>
          <a:p>
            <a:pPr>
              <a:buNone/>
            </a:pPr>
            <a:r>
              <a:rPr lang="en-AU" sz="2000" dirty="0" smtClean="0"/>
              <a:t>The representative function can be argued to be carried out in 4 ways:</a:t>
            </a:r>
          </a:p>
          <a:p>
            <a:r>
              <a:rPr lang="en-AU" sz="2000" b="1" dirty="0" smtClean="0"/>
              <a:t>Delegates – </a:t>
            </a:r>
            <a:r>
              <a:rPr lang="en-AU" sz="2000" dirty="0" smtClean="0"/>
              <a:t>act as a voice for the views of their electorate</a:t>
            </a:r>
          </a:p>
          <a:p>
            <a:r>
              <a:rPr lang="en-AU" sz="2000" b="1" dirty="0" smtClean="0"/>
              <a:t>Trustees – </a:t>
            </a:r>
            <a:r>
              <a:rPr lang="en-AU" sz="2000" dirty="0" smtClean="0"/>
              <a:t>MPs have been voted in by their electorate in order to act upon their own judgement</a:t>
            </a:r>
          </a:p>
          <a:p>
            <a:r>
              <a:rPr lang="en-AU" sz="2000" b="1" dirty="0" smtClean="0"/>
              <a:t>Partisan – </a:t>
            </a:r>
            <a:r>
              <a:rPr lang="en-AU" sz="2000" dirty="0" smtClean="0"/>
              <a:t>MPs are there just to represent their party and therefore their role is just to vote along party lines</a:t>
            </a:r>
          </a:p>
          <a:p>
            <a:r>
              <a:rPr lang="en-AU" sz="2000" b="1" dirty="0" smtClean="0"/>
              <a:t>Mirror representation – </a:t>
            </a:r>
            <a:r>
              <a:rPr lang="en-AU" sz="2000" dirty="0" smtClean="0"/>
              <a:t>a representative parliament should mirror the gender, ethnic and general socio-economic patterns of a national population</a:t>
            </a:r>
            <a:endParaRPr lang="en-AU" sz="2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Responsibility Function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Parliament must also check the executive and provide ‘checks and balances’ to their power</a:t>
            </a:r>
          </a:p>
          <a:p>
            <a:r>
              <a:rPr lang="en-AU" sz="2000" dirty="0" smtClean="0"/>
              <a:t>Done through collective ministerial responsibility and industrial ministerial responsibility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Sections of the Constitution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AU" sz="2000" b="1" dirty="0" smtClean="0"/>
              <a:t>Section 7:</a:t>
            </a:r>
          </a:p>
          <a:p>
            <a:r>
              <a:rPr lang="en-AU" sz="2000" dirty="0" smtClean="0"/>
              <a:t>Senate members to be directly chosen by the people</a:t>
            </a:r>
          </a:p>
          <a:p>
            <a:r>
              <a:rPr lang="en-AU" sz="2000" dirty="0" smtClean="0"/>
              <a:t>Equal number of senators from each original state</a:t>
            </a:r>
          </a:p>
          <a:p>
            <a:r>
              <a:rPr lang="en-AU" sz="2000" dirty="0" smtClean="0"/>
              <a:t>6 year terms for Senators</a:t>
            </a:r>
          </a:p>
          <a:p>
            <a:pPr>
              <a:buNone/>
            </a:pPr>
            <a:r>
              <a:rPr lang="en-AU" sz="2000" b="1" dirty="0" smtClean="0"/>
              <a:t>Section 24:</a:t>
            </a:r>
          </a:p>
          <a:p>
            <a:r>
              <a:rPr lang="en-AU" sz="2000" dirty="0" smtClean="0"/>
              <a:t>HOR members chosen by the people</a:t>
            </a:r>
          </a:p>
          <a:p>
            <a:r>
              <a:rPr lang="en-AU" sz="2000" dirty="0" smtClean="0"/>
              <a:t>Twice the members of the Senate</a:t>
            </a:r>
          </a:p>
          <a:p>
            <a:r>
              <a:rPr lang="en-AU" sz="2000" dirty="0" smtClean="0"/>
              <a:t>Seat numbers to be based on population</a:t>
            </a:r>
          </a:p>
          <a:p>
            <a:r>
              <a:rPr lang="en-AU" sz="2000" dirty="0" smtClean="0"/>
              <a:t>No original state to have less than 5 seats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Sections of the Constitution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AU" sz="2000" b="1" dirty="0" smtClean="0"/>
              <a:t>Section 51:</a:t>
            </a:r>
          </a:p>
          <a:p>
            <a:r>
              <a:rPr lang="en-AU" sz="2000" dirty="0" smtClean="0"/>
              <a:t>Sets out concurrent and exclusive powers of federal parliament</a:t>
            </a:r>
          </a:p>
          <a:p>
            <a:r>
              <a:rPr lang="en-AU" sz="2000" dirty="0" smtClean="0"/>
              <a:t>Divided into 2 subsections: external affairs and corporations</a:t>
            </a:r>
          </a:p>
          <a:p>
            <a:endParaRPr lang="en-AU" sz="2000" dirty="0"/>
          </a:p>
          <a:p>
            <a:pPr>
              <a:buNone/>
            </a:pPr>
            <a:r>
              <a:rPr lang="en-AU" sz="2000" b="1" dirty="0" smtClean="0"/>
              <a:t>Section 53</a:t>
            </a:r>
          </a:p>
          <a:p>
            <a:r>
              <a:rPr lang="en-AU" sz="2000" dirty="0" smtClean="0"/>
              <a:t>The senate may </a:t>
            </a:r>
            <a:r>
              <a:rPr lang="en-AU" sz="2000" smtClean="0"/>
              <a:t>no initiate </a:t>
            </a:r>
            <a:r>
              <a:rPr lang="en-AU" sz="2000" dirty="0" smtClean="0"/>
              <a:t>any law that imposes tax or raises revenue</a:t>
            </a:r>
          </a:p>
          <a:p>
            <a:r>
              <a:rPr lang="en-AU" sz="2000" dirty="0" smtClean="0"/>
              <a:t>Cannot amend any proposed laws to impose tax or raise revenue</a:t>
            </a:r>
          </a:p>
          <a:p>
            <a:r>
              <a:rPr lang="en-AU" sz="2000" dirty="0" smtClean="0"/>
              <a:t>Apart from money bills, the Senate is equal to the House of Reps</a:t>
            </a:r>
            <a:endParaRPr lang="en-A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Legalism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Legalism is an approach to judicial decision making that emphasises judicial restraint.</a:t>
            </a:r>
          </a:p>
          <a:p>
            <a:r>
              <a:rPr lang="en-AU" sz="2000" dirty="0" smtClean="0"/>
              <a:t>In this view judges should strictly adhere to the literal meaning of the words of the law</a:t>
            </a:r>
          </a:p>
          <a:p>
            <a:r>
              <a:rPr lang="en-AU" sz="2000" dirty="0" smtClean="0"/>
              <a:t>Established legal norms should be followed</a:t>
            </a:r>
          </a:p>
          <a:p>
            <a:r>
              <a:rPr lang="en-AU" sz="2000" dirty="0" smtClean="0"/>
              <a:t>Based on the principle that the development law should be left as much as possible to the elected parliament</a:t>
            </a:r>
          </a:p>
          <a:p>
            <a:pPr>
              <a:buNone/>
            </a:pPr>
            <a:r>
              <a:rPr lang="en-AU" sz="2000" dirty="0" smtClean="0"/>
              <a:t>Examples:</a:t>
            </a:r>
          </a:p>
          <a:p>
            <a:r>
              <a:rPr lang="en-AU" sz="2000" dirty="0" smtClean="0"/>
              <a:t>Communist Party Abolition 1951</a:t>
            </a:r>
          </a:p>
          <a:p>
            <a:r>
              <a:rPr lang="en-AU" sz="2000" dirty="0" smtClean="0"/>
              <a:t>Second Uniform Tax Case 1957</a:t>
            </a:r>
          </a:p>
          <a:p>
            <a:r>
              <a:rPr lang="en-AU" sz="2000" dirty="0" smtClean="0"/>
              <a:t>State Banking 1947</a:t>
            </a:r>
            <a:endParaRPr lang="en-A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Arguments for Legalism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The separation of powers means that parliament makes law and the courts should merely apply the laws parliament has made to individual cases</a:t>
            </a:r>
          </a:p>
          <a:p>
            <a:r>
              <a:rPr lang="en-AU" sz="2000" dirty="0" smtClean="0"/>
              <a:t>The decisions of judges should be based on pre-existing legal norms</a:t>
            </a:r>
          </a:p>
          <a:p>
            <a:r>
              <a:rPr lang="en-AU" sz="2000" dirty="0" smtClean="0"/>
              <a:t>Judges should be guided by ‘judicial restraint’ and take no regard in their decisions to change society</a:t>
            </a:r>
            <a:endParaRPr lang="en-A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Second Uniform Tax Case 1957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/>
              <a:t>This case considered the issue of grants power of the Commonwealth under s.96 and was a challenge to the earlier decision of South Australia v Commonwealth (the First Uniform tax case).</a:t>
            </a:r>
            <a:endParaRPr lang="en-AU" sz="2000" dirty="0" smtClean="0"/>
          </a:p>
          <a:p>
            <a:r>
              <a:rPr lang="en-AU" sz="2000" dirty="0" smtClean="0"/>
              <a:t>The case affirmed </a:t>
            </a:r>
            <a:r>
              <a:rPr lang="en-AU" sz="2000" dirty="0"/>
              <a:t>the Commonwealth government's ability to impose a scheme of uniform income </a:t>
            </a:r>
            <a:r>
              <a:rPr lang="en-AU" sz="2000" dirty="0" smtClean="0"/>
              <a:t>tax. </a:t>
            </a:r>
          </a:p>
          <a:p>
            <a:r>
              <a:rPr lang="en-AU" sz="2000" dirty="0" smtClean="0"/>
              <a:t>This was an example of legalism, because it followed previous interpretations of the law that were established in the First Uniform Tax case</a:t>
            </a:r>
          </a:p>
          <a:p>
            <a:r>
              <a:rPr lang="en-AU" sz="2000" dirty="0" smtClean="0"/>
              <a:t>It did not change or take alternative interpretations to the law</a:t>
            </a:r>
            <a:endParaRPr lang="en-A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Activism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Activism is the view that from time to time it is reasonable for a court judgement to depart from precedent and existing legal principles</a:t>
            </a:r>
          </a:p>
          <a:p>
            <a:r>
              <a:rPr lang="en-AU" sz="2000" dirty="0" smtClean="0"/>
              <a:t>This should be done to bring the law up to date with existing community values</a:t>
            </a:r>
          </a:p>
          <a:p>
            <a:r>
              <a:rPr lang="en-AU" sz="2000" dirty="0" smtClean="0"/>
              <a:t>Activist judges may find implied meaning in the constitution</a:t>
            </a:r>
          </a:p>
          <a:p>
            <a:pPr>
              <a:buNone/>
            </a:pPr>
            <a:r>
              <a:rPr lang="en-AU" sz="2000" dirty="0" smtClean="0"/>
              <a:t>Examples:</a:t>
            </a:r>
          </a:p>
          <a:p>
            <a:r>
              <a:rPr lang="en-AU" sz="2000" dirty="0" smtClean="0"/>
              <a:t>Mabo 1992</a:t>
            </a:r>
          </a:p>
          <a:p>
            <a:r>
              <a:rPr lang="en-AU" sz="2000" dirty="0" err="1" smtClean="0"/>
              <a:t>Theophanus</a:t>
            </a:r>
            <a:r>
              <a:rPr lang="en-AU" sz="2000" dirty="0" smtClean="0"/>
              <a:t> 1994</a:t>
            </a:r>
          </a:p>
          <a:p>
            <a:r>
              <a:rPr lang="en-AU" sz="2000" dirty="0" smtClean="0"/>
              <a:t>Australian Television Case 1992</a:t>
            </a:r>
            <a:endParaRPr lang="en-A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Arguments for Activism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It is a legitimate form of judicial review</a:t>
            </a:r>
          </a:p>
          <a:p>
            <a:r>
              <a:rPr lang="en-AU" sz="2000" dirty="0" smtClean="0"/>
              <a:t>Creativity of judgement is inevitable as new legal situations arise</a:t>
            </a:r>
          </a:p>
          <a:p>
            <a:r>
              <a:rPr lang="en-AU" sz="2000" dirty="0" smtClean="0"/>
              <a:t>It solves ambiguities in legislation</a:t>
            </a:r>
          </a:p>
          <a:p>
            <a:r>
              <a:rPr lang="en-AU" sz="2000" dirty="0" smtClean="0"/>
              <a:t>The appropriate common law precedents may not exist</a:t>
            </a:r>
          </a:p>
          <a:p>
            <a:r>
              <a:rPr lang="en-AU" sz="2000" dirty="0" smtClean="0"/>
              <a:t>Parliament may fail to resolve legal questions or bring the law up to date</a:t>
            </a:r>
          </a:p>
          <a:p>
            <a:r>
              <a:rPr lang="en-AU" sz="2000" dirty="0" smtClean="0"/>
              <a:t>Judges can consider policy based on community values</a:t>
            </a:r>
            <a:endParaRPr lang="en-A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Mabo 1992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Mabo was a landmark case which established native title in Australia</a:t>
            </a:r>
          </a:p>
          <a:p>
            <a:r>
              <a:rPr lang="en-AU" sz="2000" dirty="0" smtClean="0"/>
              <a:t>The High Court rejected the doctrine of terra nullius, in favour of the common law doctrine of aboriginal title, and overruled </a:t>
            </a:r>
            <a:r>
              <a:rPr lang="en-AU" sz="2000" dirty="0" err="1" smtClean="0"/>
              <a:t>Milirrpum</a:t>
            </a:r>
            <a:r>
              <a:rPr lang="en-AU" sz="2000" dirty="0" smtClean="0"/>
              <a:t> v Nabalco Pty Ltd (1971)</a:t>
            </a:r>
          </a:p>
          <a:p>
            <a:r>
              <a:rPr lang="en-AU" sz="2000" dirty="0" smtClean="0"/>
              <a:t>In overturning the principle of terra nullius, the High Court took an activist approach as they departed from the previous precedent of terra nullius</a:t>
            </a:r>
            <a:endParaRPr lang="en-A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Functions of the Commonwealth Parliament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Theory </a:t>
            </a:r>
            <a:r>
              <a:rPr lang="en-AU" dirty="0" err="1" smtClean="0"/>
              <a:t>vs</a:t>
            </a:r>
            <a:r>
              <a:rPr lang="en-AU" dirty="0" smtClean="0"/>
              <a:t> Practise</a:t>
            </a:r>
            <a:endParaRPr lang="en-A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Legislative Function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000" dirty="0" smtClean="0"/>
              <a:t>Parliament should initiate, deliberate and finally pass legislation. </a:t>
            </a:r>
          </a:p>
          <a:p>
            <a:r>
              <a:rPr lang="en-AU" sz="2000" dirty="0" smtClean="0"/>
              <a:t>This suggests that legislative proposals should be raised by both the government and the ordinary members of parliament</a:t>
            </a:r>
          </a:p>
          <a:p>
            <a:r>
              <a:rPr lang="en-AU" sz="2000" dirty="0" smtClean="0"/>
              <a:t>However in practise this is rarely the case as the government will </a:t>
            </a:r>
            <a:r>
              <a:rPr lang="en-AU" sz="2000" dirty="0" err="1" smtClean="0"/>
              <a:t>ave</a:t>
            </a:r>
            <a:r>
              <a:rPr lang="en-AU" sz="2000" dirty="0" smtClean="0"/>
              <a:t> majority support in the HOR and therefore will be able to decide what legislation can pass through their, therefore non-government members of parliament will be unlikely to initiate legislation in the HOR</a:t>
            </a:r>
          </a:p>
          <a:p>
            <a:r>
              <a:rPr lang="en-AU" sz="2000" dirty="0" smtClean="0"/>
              <a:t>Bills should also be thoroughly scrutinised by parliament and amended if </a:t>
            </a:r>
            <a:r>
              <a:rPr lang="en-AU" sz="2000" dirty="0" err="1" smtClean="0"/>
              <a:t>neccessary</a:t>
            </a:r>
            <a:endParaRPr lang="en-A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718</Words>
  <Application>Microsoft Office PowerPoint</Application>
  <PresentationFormat>On-screen Show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Methods of Judicial Interpretation</vt:lpstr>
      <vt:lpstr>Legalism</vt:lpstr>
      <vt:lpstr>Arguments for Legalism</vt:lpstr>
      <vt:lpstr>Second Uniform Tax Case 1957</vt:lpstr>
      <vt:lpstr>Activism</vt:lpstr>
      <vt:lpstr>Arguments for Activism</vt:lpstr>
      <vt:lpstr>Mabo 1992</vt:lpstr>
      <vt:lpstr>Functions of the Commonwealth Parliament</vt:lpstr>
      <vt:lpstr>Legislative Function</vt:lpstr>
      <vt:lpstr>Representative Function</vt:lpstr>
      <vt:lpstr>Responsibility Function</vt:lpstr>
      <vt:lpstr>Sections of the Constitution</vt:lpstr>
      <vt:lpstr>Sections of the Constitution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Methods of Judicial Interpretation</dc:title>
  <dc:creator>Sam</dc:creator>
  <cp:lastModifiedBy>Sam</cp:lastModifiedBy>
  <cp:revision>18</cp:revision>
  <dcterms:created xsi:type="dcterms:W3CDTF">2013-05-26T10:09:31Z</dcterms:created>
  <dcterms:modified xsi:type="dcterms:W3CDTF">2013-05-26T13:02:51Z</dcterms:modified>
</cp:coreProperties>
</file>